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60" r:id="rId3"/>
    <p:sldId id="257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2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F6C0B-A109-46D7-9560-574D6BD23789}" type="datetimeFigureOut">
              <a:rPr lang="hu-HU" smtClean="0"/>
              <a:t>2018.11.29.</a:t>
            </a:fld>
            <a:endParaRPr lang="hu-H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95A6597-CE76-4822-8945-6A618AF9FB05}" type="slidenum">
              <a:rPr lang="hu-HU" smtClean="0"/>
              <a:t>‹#›</a:t>
            </a:fld>
            <a:endParaRPr lang="hu-H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F6C0B-A109-46D7-9560-574D6BD23789}" type="datetimeFigureOut">
              <a:rPr lang="hu-HU" smtClean="0"/>
              <a:t>2018.11.29.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A6597-CE76-4822-8945-6A618AF9FB05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F6C0B-A109-46D7-9560-574D6BD23789}" type="datetimeFigureOut">
              <a:rPr lang="hu-HU" smtClean="0"/>
              <a:t>2018.11.29.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A6597-CE76-4822-8945-6A618AF9FB05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F6C0B-A109-46D7-9560-574D6BD23789}" type="datetimeFigureOut">
              <a:rPr lang="hu-HU" smtClean="0"/>
              <a:t>2018.11.29.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A6597-CE76-4822-8945-6A618AF9FB05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F6C0B-A109-46D7-9560-574D6BD23789}" type="datetimeFigureOut">
              <a:rPr lang="hu-HU" smtClean="0"/>
              <a:t>2018.11.29.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A6597-CE76-4822-8945-6A618AF9FB05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F6C0B-A109-46D7-9560-574D6BD23789}" type="datetimeFigureOut">
              <a:rPr lang="hu-HU" smtClean="0"/>
              <a:t>2018.11.29.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A6597-CE76-4822-8945-6A618AF9FB05}" type="slidenum">
              <a:rPr lang="hu-HU" smtClean="0"/>
              <a:t>‹#›</a:t>
            </a:fld>
            <a:endParaRPr lang="hu-HU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F6C0B-A109-46D7-9560-574D6BD23789}" type="datetimeFigureOut">
              <a:rPr lang="hu-HU" smtClean="0"/>
              <a:t>2018.11.29.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A6597-CE76-4822-8945-6A618AF9FB05}" type="slidenum">
              <a:rPr lang="hu-HU" smtClean="0"/>
              <a:t>‹#›</a:t>
            </a:fld>
            <a:endParaRPr lang="hu-H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F6C0B-A109-46D7-9560-574D6BD23789}" type="datetimeFigureOut">
              <a:rPr lang="hu-HU" smtClean="0"/>
              <a:t>2018.11.29.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A6597-CE76-4822-8945-6A618AF9FB05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F6C0B-A109-46D7-9560-574D6BD23789}" type="datetimeFigureOut">
              <a:rPr lang="hu-HU" smtClean="0"/>
              <a:t>2018.11.29.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A6597-CE76-4822-8945-6A618AF9FB05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F6C0B-A109-46D7-9560-574D6BD23789}" type="datetimeFigureOut">
              <a:rPr lang="hu-HU" smtClean="0"/>
              <a:t>2018.11.29.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A6597-CE76-4822-8945-6A618AF9FB05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F6C0B-A109-46D7-9560-574D6BD23789}" type="datetimeFigureOut">
              <a:rPr lang="hu-HU" smtClean="0"/>
              <a:t>2018.11.29.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A6597-CE76-4822-8945-6A618AF9FB05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946F6C0B-A109-46D7-9560-574D6BD23789}" type="datetimeFigureOut">
              <a:rPr lang="hu-HU" smtClean="0"/>
              <a:t>2018.11.29.</a:t>
            </a:fld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795A6597-CE76-4822-8945-6A618AF9FB05}" type="slidenum">
              <a:rPr lang="hu-HU" smtClean="0"/>
              <a:t>‹#›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hu-H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/>
              <a:t>Társadalmi követelmények és igények speciális könyvtári ellátásra. </a:t>
            </a:r>
            <a:br>
              <a:rPr lang="hu-HU" sz="2800" dirty="0" smtClean="0"/>
            </a:br>
            <a:r>
              <a:rPr lang="hu-HU" sz="2800" dirty="0" smtClean="0"/>
              <a:t>Az utóbbi évek hazai gyakorlata.</a:t>
            </a:r>
            <a:endParaRPr lang="hu-HU" sz="28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2000" dirty="0" smtClean="0"/>
              <a:t>Könyvtárak a hátrányos helyzetű emberek szolgálatában.</a:t>
            </a:r>
          </a:p>
          <a:p>
            <a:r>
              <a:rPr lang="hu-HU" sz="2000" dirty="0" smtClean="0"/>
              <a:t>Szolnok, 2018. november 30 – december 1.</a:t>
            </a:r>
          </a:p>
          <a:p>
            <a:r>
              <a:rPr lang="hu-HU" sz="2000" dirty="0" smtClean="0"/>
              <a:t>Bartos Éva</a:t>
            </a:r>
            <a:endParaRPr lang="hu-HU" sz="2000" dirty="0"/>
          </a:p>
          <a:p>
            <a:endParaRPr lang="hu-HU" sz="2000" dirty="0" smtClean="0"/>
          </a:p>
          <a:p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747457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2800" dirty="0"/>
              <a:t>A társadalmi </a:t>
            </a:r>
            <a:r>
              <a:rPr lang="hu-HU" sz="2800" dirty="0" smtClean="0"/>
              <a:t>egyenlőtlenségről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különböző filozófiai elméletek és szociológiai iskolák eltérő véleményeket képviselnek az egyenlőtlenség okainak és szükségszerűségének kérdésében.</a:t>
            </a:r>
          </a:p>
          <a:p>
            <a:r>
              <a:rPr lang="hu-HU" dirty="0" smtClean="0"/>
              <a:t>A teljes egyenlőség megvalósítására tett elméleti vagy gyakorlati tevékenységek kudarcba fulladtak.</a:t>
            </a:r>
          </a:p>
          <a:p>
            <a:r>
              <a:rPr lang="hu-HU" dirty="0" smtClean="0"/>
              <a:t>Az egyenlőtlenséggel kénytelenek vagyunk tartósan együtt élni, nem mindegy azonban azok mértéke és kezelésmódja, tudatos csökkentésének ütemezése.</a:t>
            </a:r>
          </a:p>
          <a:p>
            <a:r>
              <a:rPr lang="hu-HU" dirty="0" smtClean="0"/>
              <a:t>A társadalmi egyenlőség felé vezető út - minden területen - az </a:t>
            </a:r>
            <a:r>
              <a:rPr lang="hu-HU" i="1" dirty="0" smtClean="0"/>
              <a:t>esélyek egyenlőségének</a:t>
            </a:r>
            <a:r>
              <a:rPr lang="hu-HU" dirty="0" smtClean="0"/>
              <a:t> megteremtésén keresztül vezet.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07834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/>
              <a:t>A társadalmi követelmények szintjei és a  kulturális intézmények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hu-HU" dirty="0" smtClean="0"/>
              <a:t>„Elvárási szint”: közpénzből működünk („közszolgálat”); tevékenységünkbe mindenkit be kell vonnunk; intézményünk infrastruktúráját, szolgáltatásainkat mindenki számára hozzáférhetővé kell tennünk</a:t>
            </a:r>
          </a:p>
          <a:p>
            <a:pPr>
              <a:buFont typeface="Wingdings" panose="05000000000000000000" pitchFamily="2" charset="2"/>
              <a:buChar char="§"/>
            </a:pPr>
            <a:endParaRPr lang="hu-HU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hu-HU" dirty="0" smtClean="0"/>
              <a:t>„Szakmai kötelesség” szintje: a lehetőség, program, tudás, információ, kulturális kincs legyen elérhető mindenki számára; a saját eszközeinkkel járuljunk hozzá minél többek társadalmi részvételéhez, jólétéhez és jól-létéhez</a:t>
            </a:r>
          </a:p>
          <a:p>
            <a:pPr marL="45720" indent="0">
              <a:buNone/>
            </a:pPr>
            <a:endParaRPr lang="hu-HU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hu-HU" dirty="0" smtClean="0"/>
              <a:t>„Küldetés” szintje: morális tudatosság, elfogadó attitűd megteremtése és szétsugárzása környezetünkben.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66575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/>
            </a:r>
            <a:br>
              <a:rPr lang="hu-HU" dirty="0" smtClean="0"/>
            </a:br>
            <a:r>
              <a:rPr lang="hu-HU" sz="3100" dirty="0"/>
              <a:t>A könyvtárak válasza a </a:t>
            </a:r>
            <a:r>
              <a:rPr lang="hu-HU" sz="3100" dirty="0" smtClean="0"/>
              <a:t>társadalmi követelményekre</a:t>
            </a:r>
            <a:endParaRPr lang="hu-HU" sz="3100" dirty="0"/>
          </a:p>
        </p:txBody>
      </p:sp>
      <p:sp>
        <p:nvSpPr>
          <p:cNvPr id="21" name="Tartalom helye 20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A könyvtárak biztosítják, hogy a fogyatékossággal élők az átlagos használókhoz hasonlóan a tájékozódási, szórakozási, szabadidő eltöltési igényeiket megfelelően kielégíthessék intézményeikben.</a:t>
            </a:r>
          </a:p>
          <a:p>
            <a:r>
              <a:rPr lang="hu-HU" dirty="0" smtClean="0"/>
              <a:t>A könyvtárak törekvése, hogy biztonságos, védett közösségi színtérként mintegy „társadalmi gyakorlóterepet” nyújtsanak  az „épekkel” való együttélés, együttműködés kipróbálására</a:t>
            </a:r>
          </a:p>
          <a:p>
            <a:r>
              <a:rPr lang="hu-HU" dirty="0" smtClean="0"/>
              <a:t>A könyvtárak ezt a támogató tevékenységüket a családokkal, az érdekvédelmi és civil szervezetekkel összehangolva, partnerségben igyekeznek végezni.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20612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/>
              <a:t>Az utóbbi évek könyvtári intézkedései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2003-ban a magyar könyvtárügy kidolgozta esélyegyenlőségi koncepcióját</a:t>
            </a:r>
          </a:p>
          <a:p>
            <a:r>
              <a:rPr lang="hu-HU" dirty="0" smtClean="0"/>
              <a:t>2006-ban megalkotta és elfogadta a Magyar Könyvtárosság Etikai Kódexét</a:t>
            </a:r>
          </a:p>
          <a:p>
            <a:r>
              <a:rPr lang="hu-HU" dirty="0" smtClean="0"/>
              <a:t>2009-ben az OKM Kulturális Szakállamtitkársága Ajánlásokat fogadott el és tett közzé a fogyatékossággal élő könyvtárhasználók ellátásának javítására</a:t>
            </a:r>
          </a:p>
          <a:p>
            <a:r>
              <a:rPr lang="hu-HU" dirty="0" smtClean="0"/>
              <a:t>Anyagi eszközök biztosítása az infrastruktúra és a szolgáltatások fejlesztéséhez a TÁMOP-TIOP pályázatokban</a:t>
            </a:r>
          </a:p>
          <a:p>
            <a:r>
              <a:rPr lang="hu-HU" dirty="0" smtClean="0"/>
              <a:t>Országos felmérés az OSZK – FSZK együttműködése révén a speciális  könyvtárhasználat lehetőségeiről és problémáiról.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60509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/>
              <a:t>Nem dőlhetünk hátra…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20040" lvl="1" indent="0">
              <a:buNone/>
            </a:pPr>
            <a:r>
              <a:rPr lang="hu-HU" altLang="hu-HU" dirty="0" smtClean="0"/>
              <a:t>Bár a </a:t>
            </a:r>
            <a:r>
              <a:rPr lang="hu-HU" altLang="hu-HU" dirty="0"/>
              <a:t>könyvtárak több évtizede megkezdték –intézményi és szakmai szervezeti  szinten - a fogyatékossággal élők szempontjainak tudatosítását</a:t>
            </a:r>
            <a:r>
              <a:rPr lang="hu-HU" altLang="hu-HU" dirty="0" smtClean="0"/>
              <a:t>:  </a:t>
            </a:r>
          </a:p>
          <a:p>
            <a:pPr lvl="1"/>
            <a:r>
              <a:rPr lang="hu-HU" altLang="hu-HU" dirty="0" smtClean="0"/>
              <a:t>a </a:t>
            </a:r>
            <a:r>
              <a:rPr lang="hu-HU" altLang="hu-HU" dirty="0"/>
              <a:t>könyvtáros alap– és  továbbképzésben,  </a:t>
            </a:r>
            <a:endParaRPr lang="hu-HU" altLang="hu-HU" dirty="0" smtClean="0"/>
          </a:p>
          <a:p>
            <a:pPr lvl="1"/>
            <a:r>
              <a:rPr lang="hu-HU" altLang="hu-HU" dirty="0" smtClean="0"/>
              <a:t>a </a:t>
            </a:r>
            <a:r>
              <a:rPr lang="hu-HU" altLang="hu-HU" dirty="0"/>
              <a:t>jó gyakorlatok összegyűjtésével és átadásával, </a:t>
            </a:r>
            <a:r>
              <a:rPr lang="hu-HU" altLang="hu-HU" dirty="0" smtClean="0"/>
              <a:t> </a:t>
            </a:r>
          </a:p>
          <a:p>
            <a:pPr lvl="1"/>
            <a:r>
              <a:rPr lang="hu-HU" altLang="hu-HU" dirty="0" smtClean="0"/>
              <a:t>kiadványok </a:t>
            </a:r>
            <a:r>
              <a:rPr lang="hu-HU" altLang="hu-HU" dirty="0"/>
              <a:t>megjelentetésével, </a:t>
            </a:r>
            <a:endParaRPr lang="hu-HU" altLang="hu-HU" dirty="0" smtClean="0"/>
          </a:p>
          <a:p>
            <a:pPr lvl="1"/>
            <a:r>
              <a:rPr lang="hu-HU" altLang="hu-HU" dirty="0" smtClean="0"/>
              <a:t>szakmai </a:t>
            </a:r>
            <a:r>
              <a:rPr lang="hu-HU" altLang="hu-HU" dirty="0"/>
              <a:t>konferenciák, hazai és külföldi tapasztalatcserék megrendezésével, </a:t>
            </a:r>
            <a:endParaRPr lang="hu-HU" altLang="hu-HU" dirty="0" smtClean="0"/>
          </a:p>
          <a:p>
            <a:pPr lvl="1"/>
            <a:r>
              <a:rPr lang="hu-HU" altLang="hu-HU" dirty="0" smtClean="0"/>
              <a:t>Európai </a:t>
            </a:r>
            <a:r>
              <a:rPr lang="hu-HU" altLang="hu-HU" dirty="0"/>
              <a:t>Uniós projektekben való részvétellel, főként a Publika Magyar Könyvtári Kör </a:t>
            </a:r>
            <a:r>
              <a:rPr lang="hu-HU" altLang="hu-HU" dirty="0" smtClean="0"/>
              <a:t>révén</a:t>
            </a:r>
          </a:p>
        </p:txBody>
      </p:sp>
    </p:spTree>
    <p:extLst>
      <p:ext uri="{BB962C8B-B14F-4D97-AF65-F5344CB8AC3E}">
        <p14:creationId xmlns:p14="http://schemas.microsoft.com/office/powerpoint/2010/main" val="3602627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/>
              <a:t>Új kihívások, új megoldások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hu-HU" dirty="0"/>
              <a:t>Új feladatok, új lehetőségek, új igények járnak előttünk az úton, melyeket </a:t>
            </a:r>
            <a:r>
              <a:rPr lang="hu-HU" dirty="0" smtClean="0"/>
              <a:t>folyamatosan új tudással, új eszközökkel</a:t>
            </a:r>
            <a:r>
              <a:rPr lang="hu-HU" dirty="0"/>
              <a:t>, új módszerekkel és új szemlélettel kell fogadnunk, kezelnünk, </a:t>
            </a:r>
            <a:r>
              <a:rPr lang="hu-HU" dirty="0" smtClean="0"/>
              <a:t>megoldanunk.</a:t>
            </a:r>
          </a:p>
          <a:p>
            <a:pPr marL="320040" lvl="1" indent="0">
              <a:buNone/>
            </a:pPr>
            <a:r>
              <a:rPr lang="hu-HU" dirty="0" smtClean="0"/>
              <a:t>Néhány példa: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u-HU" dirty="0" smtClean="0"/>
              <a:t>A digitalizálás, a távoli elérés fejlesztése, a speciális technikai eszközpark lehetőségeinek megismerése és alkalmazása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u-HU" dirty="0" smtClean="0"/>
              <a:t>Új humán erőforrások lehetőségeinek bevonása a kulturális intézményeknél (önkéntesek, iskolai szolgálat, közmunkások stb.)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u-HU" dirty="0" smtClean="0"/>
              <a:t>Nyitottság új kormányzati stratégiai célok megismerése iránt (pl. a „kitagolás”) és támogatása kulturális intézményi eszközökkel 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091904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/>
              <a:t>A „láthatatlan” állampolgároktól az önszerveződő közösségekig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Új </a:t>
            </a:r>
            <a:r>
              <a:rPr lang="hu-HU" dirty="0"/>
              <a:t>o</a:t>
            </a:r>
            <a:r>
              <a:rPr lang="hu-HU" dirty="0" smtClean="0"/>
              <a:t>rszágos kulturális projektünk, a „CSK” (Cselekvő közösségek – kulturális közösségfejlesztés), nem csak esélyt teremt a kultúrához való hozzáféréshez és a kulturális életben való részvételhez a hátrányos helyzetűek számára, </a:t>
            </a:r>
          </a:p>
          <a:p>
            <a:r>
              <a:rPr lang="hu-HU" dirty="0"/>
              <a:t>h</a:t>
            </a:r>
            <a:r>
              <a:rPr lang="hu-HU" dirty="0" smtClean="0"/>
              <a:t>anem ezen keresztül, azaz a kultúra eszközeivel kíván széles körű nyilvánosságot, láthatóságot biztosítani számukra, esélyt teremtve a társadalmi befogadáshoz és az együttműködéshez.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215445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/>
              <a:t>Köszönöm a figyelmet!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endParaRPr lang="hu-HU" sz="3200" dirty="0"/>
          </a:p>
        </p:txBody>
      </p:sp>
    </p:spTree>
    <p:extLst>
      <p:ext uri="{BB962C8B-B14F-4D97-AF65-F5344CB8AC3E}">
        <p14:creationId xmlns:p14="http://schemas.microsoft.com/office/powerpoint/2010/main" val="14269100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ávlat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Klasszikus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ávla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133</TotalTime>
  <Words>540</Words>
  <Application>Microsoft Office PowerPoint</Application>
  <PresentationFormat>Diavetítés a képernyőre (4:3 oldalarány)</PresentationFormat>
  <Paragraphs>42</Paragraphs>
  <Slides>9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0" baseType="lpstr">
      <vt:lpstr>Távlat</vt:lpstr>
      <vt:lpstr>Társadalmi követelmények és igények speciális könyvtári ellátásra.  Az utóbbi évek hazai gyakorlata.</vt:lpstr>
      <vt:lpstr>A társadalmi egyenlőtlenségről</vt:lpstr>
      <vt:lpstr>A társadalmi követelmények szintjei és a  kulturális intézmények</vt:lpstr>
      <vt:lpstr>      A könyvtárak válasza a társadalmi követelményekre</vt:lpstr>
      <vt:lpstr>Az utóbbi évek könyvtári intézkedései</vt:lpstr>
      <vt:lpstr>Nem dőlhetünk hátra…</vt:lpstr>
      <vt:lpstr>Új kihívások, új megoldások</vt:lpstr>
      <vt:lpstr>A „láthatatlan” állampolgároktól az önszerveződő közösségekig</vt:lpstr>
      <vt:lpstr>Köszönöm a figyelmet!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Társadalmi követelmények és igények speciális könyvtári ellátásra.  Az utóbbi évek hazai gyakorlata.</dc:title>
  <dc:creator>Bazsó</dc:creator>
  <cp:lastModifiedBy>Bazsó</cp:lastModifiedBy>
  <cp:revision>13</cp:revision>
  <dcterms:created xsi:type="dcterms:W3CDTF">2018-11-29T15:14:16Z</dcterms:created>
  <dcterms:modified xsi:type="dcterms:W3CDTF">2018-11-29T18:02:55Z</dcterms:modified>
</cp:coreProperties>
</file>